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  <p:sldMasterId id="2147483825" r:id="rId2"/>
    <p:sldMasterId id="2147483822" r:id="rId3"/>
  </p:sldMasterIdLst>
  <p:notesMasterIdLst>
    <p:notesMasterId r:id="rId22"/>
  </p:notesMasterIdLst>
  <p:handoutMasterIdLst>
    <p:handoutMasterId r:id="rId23"/>
  </p:handoutMasterIdLst>
  <p:sldIdLst>
    <p:sldId id="256" r:id="rId4"/>
    <p:sldId id="265" r:id="rId5"/>
    <p:sldId id="266" r:id="rId6"/>
    <p:sldId id="358" r:id="rId7"/>
    <p:sldId id="351" r:id="rId8"/>
    <p:sldId id="277" r:id="rId9"/>
    <p:sldId id="271" r:id="rId10"/>
    <p:sldId id="288" r:id="rId11"/>
    <p:sldId id="327" r:id="rId12"/>
    <p:sldId id="319" r:id="rId13"/>
    <p:sldId id="355" r:id="rId14"/>
    <p:sldId id="353" r:id="rId15"/>
    <p:sldId id="354" r:id="rId16"/>
    <p:sldId id="352" r:id="rId17"/>
    <p:sldId id="356" r:id="rId18"/>
    <p:sldId id="342" r:id="rId19"/>
    <p:sldId id="316" r:id="rId20"/>
    <p:sldId id="357" r:id="rId21"/>
  </p:sldIdLst>
  <p:sldSz cx="9144000" cy="5143500" type="screen16x9"/>
  <p:notesSz cx="7099300" cy="1023461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33"/>
    <a:srgbClr val="F3732F"/>
    <a:srgbClr val="4D4D4D"/>
    <a:srgbClr val="78BE20"/>
    <a:srgbClr val="ED1B30"/>
    <a:srgbClr val="D73D41"/>
    <a:srgbClr val="F0CEC4"/>
    <a:srgbClr val="EDD2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A9527-E82B-494C-8A02-2C2A762DF3C0}" v="33" dt="2018-10-11T11:52:09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78731" autoAdjust="0"/>
  </p:normalViewPr>
  <p:slideViewPr>
    <p:cSldViewPr snapToGrid="0" snapToObjects="1">
      <p:cViewPr varScale="1">
        <p:scale>
          <a:sx n="118" d="100"/>
          <a:sy n="118" d="100"/>
        </p:scale>
        <p:origin x="2922" y="102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2417" y="-79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BAF627-D5A3-47F4-B2D8-8E679C1CF4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6A5400-4417-47DB-9919-02C5EFB652E5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679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-Welcome</a:t>
            </a:r>
          </a:p>
          <a:p>
            <a:r>
              <a:rPr lang="en-GB" dirty="0"/>
              <a:t>-My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271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will have a look at the different ways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70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will have a look at the different ways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98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will have a look at the different ways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39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19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11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85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599" y="4861155"/>
            <a:ext cx="5680103" cy="4193360"/>
          </a:xfrm>
        </p:spPr>
        <p:txBody>
          <a:bodyPr/>
          <a:lstStyle/>
          <a:p>
            <a:r>
              <a:rPr lang="en-US" dirty="0"/>
              <a:t>30 seconds:</a:t>
            </a:r>
          </a:p>
          <a:p>
            <a:r>
              <a:rPr lang="en-US" dirty="0"/>
              <a:t>-</a:t>
            </a:r>
            <a:r>
              <a:rPr lang="en-US" dirty="0" err="1"/>
              <a:t>Zwijndrecht</a:t>
            </a:r>
            <a:r>
              <a:rPr lang="en-US" dirty="0"/>
              <a:t> 6 persons.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3BM is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modern business model.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A cooperation with a hybrid model. Employed and self-employed people working together.</a:t>
            </a:r>
          </a:p>
          <a:p>
            <a:endParaRPr lang="en-US" dirty="0"/>
          </a:p>
          <a:p>
            <a:r>
              <a:rPr lang="en-US" dirty="0"/>
              <a:t>Revit since </a:t>
            </a:r>
            <a:r>
              <a:rPr lang="en-US" b="1" dirty="0"/>
              <a:t>2009 </a:t>
            </a:r>
            <a:r>
              <a:rPr lang="en-US" b="0" dirty="0"/>
              <a:t>and Dynamo </a:t>
            </a:r>
            <a:r>
              <a:rPr lang="en-US" b="0" dirty="0" err="1"/>
              <a:t>sincs</a:t>
            </a:r>
            <a:r>
              <a:rPr lang="en-US" b="0" dirty="0"/>
              <a:t> </a:t>
            </a:r>
            <a:r>
              <a:rPr lang="en-US" b="1" dirty="0"/>
              <a:t>2015</a:t>
            </a:r>
          </a:p>
          <a:p>
            <a:endParaRPr lang="en-US" dirty="0"/>
          </a:p>
          <a:p>
            <a:r>
              <a:rPr lang="en-US" dirty="0"/>
              <a:t>Small industry &amp; housing sector. </a:t>
            </a:r>
          </a:p>
          <a:p>
            <a:endParaRPr lang="en-US" dirty="0"/>
          </a:p>
          <a:p>
            <a:r>
              <a:rPr lang="en-US" dirty="0"/>
              <a:t>We take care of the </a:t>
            </a:r>
            <a:r>
              <a:rPr lang="en-US" b="1" dirty="0"/>
              <a:t>structural design </a:t>
            </a:r>
            <a:r>
              <a:rPr lang="en-US" dirty="0"/>
              <a:t>of the buildings. Another department is doing the </a:t>
            </a:r>
            <a:r>
              <a:rPr lang="en-US" b="1" dirty="0"/>
              <a:t>Prefab Detail Engineering </a:t>
            </a:r>
            <a:r>
              <a:rPr lang="en-US" dirty="0"/>
              <a:t>including architectural 3D-BIM-models and drawings with a high </a:t>
            </a:r>
            <a:r>
              <a:rPr lang="en-US" dirty="0" err="1"/>
              <a:t>detaillevel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Our project have a wide variety. We did some distribution centers of 30.000 m2, but also a lot of individual houses for private persons. And a lot of renovation projects in the old city of Dordrecht where I live myself.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756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</a:t>
            </a:r>
          </a:p>
          <a:p>
            <a:endParaRPr lang="en-US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3BM Labs is 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startup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within 3BM fully focused on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computation design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and automation of workflows and products for our clients.</a:t>
            </a:r>
          </a:p>
          <a:p>
            <a:endParaRPr lang="en-US" dirty="0"/>
          </a:p>
          <a:p>
            <a:r>
              <a:rPr lang="en-US" dirty="0"/>
              <a:t>Within 3BM Labs we act as </a:t>
            </a:r>
            <a:r>
              <a:rPr lang="en-US" b="1" dirty="0"/>
              <a:t>consultants</a:t>
            </a:r>
            <a:r>
              <a:rPr lang="en-US" dirty="0"/>
              <a:t> for our clients(mainly contractors and fabricators. </a:t>
            </a:r>
          </a:p>
          <a:p>
            <a:endParaRPr lang="en-US" dirty="0"/>
          </a:p>
          <a:p>
            <a:r>
              <a:rPr lang="en-US" dirty="0"/>
              <a:t>We automate </a:t>
            </a:r>
            <a:r>
              <a:rPr lang="en-US" b="1" dirty="0"/>
              <a:t>3D </a:t>
            </a:r>
            <a:r>
              <a:rPr lang="en-US" b="1" dirty="0" err="1"/>
              <a:t>detailengineering</a:t>
            </a:r>
            <a:r>
              <a:rPr lang="en-US" dirty="0"/>
              <a:t>, data handling, </a:t>
            </a:r>
            <a:r>
              <a:rPr lang="en-US" b="1" dirty="0"/>
              <a:t>drawing automation </a:t>
            </a:r>
            <a:r>
              <a:rPr lang="en-US" dirty="0"/>
              <a:t>and that sort of stuff for our clients.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9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brings me to what we are going to learn today?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676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afternoon I would like</a:t>
            </a:r>
          </a:p>
          <a:p>
            <a:endParaRPr lang="en-GB" dirty="0"/>
          </a:p>
          <a:p>
            <a:r>
              <a:rPr lang="en-GB" dirty="0"/>
              <a:t>Hands up for architects, engineers, manager</a:t>
            </a:r>
          </a:p>
          <a:p>
            <a:endParaRPr lang="en-GB" dirty="0"/>
          </a:p>
          <a:p>
            <a:r>
              <a:rPr lang="en-GB" dirty="0"/>
              <a:t>The idea is that after this </a:t>
            </a:r>
            <a:r>
              <a:rPr lang="en-GB" dirty="0" err="1"/>
              <a:t>classs</a:t>
            </a:r>
            <a:r>
              <a:rPr lang="en-GB" dirty="0"/>
              <a:t> you can use Dynamo </a:t>
            </a:r>
            <a:r>
              <a:rPr lang="en-GB" dirty="0" err="1"/>
              <a:t>yourselve</a:t>
            </a:r>
            <a:r>
              <a:rPr lang="en-GB" dirty="0"/>
              <a:t> to load and analyse GIS-data into Revit.</a:t>
            </a:r>
          </a:p>
          <a:p>
            <a:endParaRPr lang="en-GB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things we see from GIS are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191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will have a look at the different ways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58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446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will have a look at the different ways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A5400-4417-47DB-9919-02C5EFB652E5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145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- 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3AC999E-9225-45BF-8828-D0476B2D5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498" y="910377"/>
            <a:ext cx="6536384" cy="10702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SESSION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9A008F8-F31E-4A47-A509-08C3CF04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99" y="2118863"/>
            <a:ext cx="6536384" cy="5156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082C99-476E-4060-B463-69C7725BEA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498" y="2661706"/>
            <a:ext cx="6536384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1">
                <a:solidFill>
                  <a:schemeClr val="tx2"/>
                </a:solidFill>
              </a:defRPr>
            </a:lvl1pPr>
          </a:lstStyle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Company Name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84A8CB-8899-484B-B628-A0FAC38047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81690" y="3439606"/>
            <a:ext cx="1080000" cy="1080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i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139251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.1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1469"/>
            <a:ext cx="7646895" cy="742156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2"/>
            <a:ext cx="7646895" cy="31578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886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- Blank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50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- Wrap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3741" y="2507098"/>
            <a:ext cx="5541715" cy="4928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4D4D4D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AU" dirty="0"/>
              <a:t>Speaker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73741" y="3069933"/>
            <a:ext cx="5541715" cy="428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>
                <a:solidFill>
                  <a:srgbClr val="4D4D4D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Company Name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41" y="573565"/>
            <a:ext cx="6355699" cy="5769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4D4D4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Questions? . . .</a:t>
            </a:r>
            <a:endParaRPr lang="en-AU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73741" y="1987736"/>
            <a:ext cx="5541715" cy="4541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4D4D4D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Session / Lab Title</a:t>
            </a:r>
            <a:endParaRPr lang="en-AU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3742" y="3567572"/>
            <a:ext cx="5541713" cy="42862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4D4D4D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Social Media or other contact details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242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54148" y="4320777"/>
            <a:ext cx="143360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0" dirty="0">
                <a:solidFill>
                  <a:schemeClr val="accent4">
                    <a:lumMod val="75000"/>
                  </a:schemeClr>
                </a:solidFill>
              </a:rPr>
              <a:t>GR CENTRE</a:t>
            </a:r>
          </a:p>
          <a:p>
            <a:pPr>
              <a:lnSpc>
                <a:spcPct val="150000"/>
              </a:lnSpc>
            </a:pPr>
            <a:r>
              <a:rPr lang="en-US" sz="900" b="1" dirty="0">
                <a:solidFill>
                  <a:srgbClr val="F3732F"/>
                </a:solidFill>
              </a:rPr>
              <a:t>LJUBLJANA</a:t>
            </a:r>
          </a:p>
          <a:p>
            <a:pPr>
              <a:lnSpc>
                <a:spcPct val="150000"/>
              </a:lnSpc>
            </a:pPr>
            <a:r>
              <a:rPr lang="en-US" sz="900" b="0" dirty="0">
                <a:solidFill>
                  <a:schemeClr val="accent4">
                    <a:lumMod val="75000"/>
                  </a:schemeClr>
                </a:solidFill>
              </a:rPr>
              <a:t>11 – 13 OCT 2018</a:t>
            </a:r>
          </a:p>
        </p:txBody>
      </p:sp>
    </p:spTree>
    <p:extLst>
      <p:ext uri="{BB962C8B-B14F-4D97-AF65-F5344CB8AC3E}">
        <p14:creationId xmlns:p14="http://schemas.microsoft.com/office/powerpoint/2010/main" val="61809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9118F-4B25-44BD-85E3-160D242D5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25" y="4397832"/>
            <a:ext cx="820335" cy="6398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2EDD0-EFA1-4E88-BFCE-98DDEB8A0531}"/>
              </a:ext>
            </a:extLst>
          </p:cNvPr>
          <p:cNvSpPr/>
          <p:nvPr userDrawn="1"/>
        </p:nvSpPr>
        <p:spPr bwMode="auto">
          <a:xfrm>
            <a:off x="-1860" y="0"/>
            <a:ext cx="53619" cy="5143500"/>
          </a:xfrm>
          <a:prstGeom prst="rect">
            <a:avLst/>
          </a:prstGeom>
          <a:solidFill>
            <a:srgbClr val="FF99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891" marR="0" indent="-342891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3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EAA03F-B5CD-4CA1-86FA-A9BDA0A0CD32}"/>
              </a:ext>
            </a:extLst>
          </p:cNvPr>
          <p:cNvSpPr txBox="1"/>
          <p:nvPr userDrawn="1"/>
        </p:nvSpPr>
        <p:spPr>
          <a:xfrm>
            <a:off x="154148" y="4320778"/>
            <a:ext cx="1433605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0" dirty="0">
                <a:solidFill>
                  <a:schemeClr val="accent4">
                    <a:lumMod val="75000"/>
                  </a:schemeClr>
                </a:solidFill>
              </a:rPr>
              <a:t>GR CENTRE</a:t>
            </a:r>
          </a:p>
          <a:p>
            <a:pPr>
              <a:lnSpc>
                <a:spcPct val="150000"/>
              </a:lnSpc>
            </a:pPr>
            <a:r>
              <a:rPr lang="en-US" sz="900" b="1" dirty="0">
                <a:solidFill>
                  <a:srgbClr val="F3732F"/>
                </a:solidFill>
              </a:rPr>
              <a:t>LJUBLJANA</a:t>
            </a:r>
          </a:p>
          <a:p>
            <a:pPr>
              <a:lnSpc>
                <a:spcPct val="150000"/>
              </a:lnSpc>
            </a:pPr>
            <a:r>
              <a:rPr lang="en-US" sz="900" b="0" dirty="0">
                <a:solidFill>
                  <a:schemeClr val="accent4">
                    <a:lumMod val="75000"/>
                  </a:schemeClr>
                </a:solidFill>
              </a:rPr>
              <a:t>11 – 13 OCT 2018</a:t>
            </a:r>
          </a:p>
        </p:txBody>
      </p:sp>
    </p:spTree>
    <p:extLst>
      <p:ext uri="{BB962C8B-B14F-4D97-AF65-F5344CB8AC3E}">
        <p14:creationId xmlns:p14="http://schemas.microsoft.com/office/powerpoint/2010/main" val="285384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3dbag.bk.tudelft.n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utchSailor/blog/tree/master/Bouwtechniek%20%26%20Revit/2018-10%20BILT%20EuropeBILT%20Europe" TargetMode="External"/><Relationship Id="rId3" Type="http://schemas.openxmlformats.org/officeDocument/2006/relationships/hyperlink" Target="http://www.nationaalgeoregister.nl/" TargetMode="External"/><Relationship Id="rId7" Type="http://schemas.openxmlformats.org/officeDocument/2006/relationships/hyperlink" Target="https://docs.qgis.org/2.8/en/docs/gentle_gis_introduction/index.html" TargetMode="External"/><Relationship Id="rId2" Type="http://schemas.openxmlformats.org/officeDocument/2006/relationships/hyperlink" Target="https://www.pdok.nl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forum.nl/" TargetMode="External"/><Relationship Id="rId5" Type="http://schemas.openxmlformats.org/officeDocument/2006/relationships/hyperlink" Target="http://www.openstreetmap.org/" TargetMode="External"/><Relationship Id="rId4" Type="http://schemas.openxmlformats.org/officeDocument/2006/relationships/hyperlink" Target="http://inspire-geoportal.ec.europa.eu/" TargetMode="External"/><Relationship Id="rId9" Type="http://schemas.openxmlformats.org/officeDocument/2006/relationships/hyperlink" Target="https://github.com/DutchSailor/GIS2BIM/wiki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revitstructure.blogspot.com/" TargetMode="External"/><Relationship Id="rId7" Type="http://schemas.openxmlformats.org/officeDocument/2006/relationships/hyperlink" Target="https://github.com/DutchSailor/blog/tree/master/Bouwtechniek%20%26%20Revit/2019-06%20AHN%20Geotiff%20BAG%203D%20%26%20Locatieanaly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omera.nl/" TargetMode="External"/><Relationship Id="rId5" Type="http://schemas.openxmlformats.org/officeDocument/2006/relationships/hyperlink" Target="http://www.3bm.co.nl/" TargetMode="External"/><Relationship Id="rId4" Type="http://schemas.openxmlformats.org/officeDocument/2006/relationships/hyperlink" Target="http://www.3bmlabs.nl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www.3bm.co.n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eodata.nationaalgeoregister.n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4C9E445-6EFC-4C39-A550-A525FD78DA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808" y="893223"/>
            <a:ext cx="6536384" cy="618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GIS to BIM using Dynamo 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96F707F-D20B-4D61-AAC4-DBAC00129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3808" y="2125284"/>
            <a:ext cx="6536384" cy="5156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Maarten Vroegindeweij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84661D-1D3C-452D-89E4-0E74F654A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3808" y="2699437"/>
            <a:ext cx="6536384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1">
                <a:solidFill>
                  <a:schemeClr val="tx2"/>
                </a:solidFill>
              </a:defRPr>
            </a:lvl1pPr>
          </a:lstStyle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3BM (Labs)/ Domera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CB4A4F-AA3B-4EA8-BF45-4A646D04BA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" b="73"/>
          <a:stretch>
            <a:fillRect/>
          </a:stretch>
        </p:blipFill>
        <p:spPr>
          <a:xfrm>
            <a:off x="1494308" y="3150572"/>
            <a:ext cx="1081087" cy="1079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8F0830-496C-4C14-9D78-7DD716654EAE}"/>
              </a:ext>
            </a:extLst>
          </p:cNvPr>
          <p:cNvSpPr/>
          <p:nvPr/>
        </p:nvSpPr>
        <p:spPr>
          <a:xfrm>
            <a:off x="2286000" y="151149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load 3D GIS data into Dynamo?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do location analysis in Dynamo/Revit?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3659C0-1501-4ED8-AB57-025BEAF13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71" y="3219613"/>
            <a:ext cx="2381935" cy="575411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F075D43F-2D91-4AA5-BA9D-D57658735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43" y="3152743"/>
            <a:ext cx="2228514" cy="542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CBD2D-4762-41B1-90A8-A5BAFA34E06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9811" y="3995995"/>
            <a:ext cx="1343079" cy="7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Other applications ;-)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CFFBE-F44F-4B56-9FBA-303E4D7CB1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91" y="1000078"/>
            <a:ext cx="4994275" cy="37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24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3200" dirty="0" err="1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AHN3 WCS GEOTIFF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29627" cy="2324099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AHN3 </a:t>
            </a:r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pointcloud</a:t>
            </a: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Geotiff</a:t>
            </a:r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10E15-706C-43D2-9328-F5822BBA0F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4" y="1063626"/>
            <a:ext cx="2828927" cy="1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4A287-1A12-419B-AD99-07A55247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2371726"/>
            <a:ext cx="3729847" cy="24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3200" dirty="0" err="1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3D BAG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2501" cy="2813051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BAG: server TU Delft: </a:t>
            </a: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http://3dbag.bk.tudelft.nl/</a:t>
            </a: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B3A1-D978-4D2E-AEB8-C0AC9C6E2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1900642"/>
            <a:ext cx="6705600" cy="28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3200" dirty="0" err="1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9259D-D7C8-4C0E-B4F6-3B8BD764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03" y="1491003"/>
            <a:ext cx="3147316" cy="2479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BB255-C792-4628-8DF5-D5E4C99C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2212870"/>
            <a:ext cx="3553545" cy="25444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432BC9-9A68-4BA0-86C9-8EB3D636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0152"/>
            <a:ext cx="5029201" cy="1371599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WFS(not available anymore)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(slow)</a:t>
            </a:r>
          </a:p>
          <a:p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7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Combine AHN3 &amp; 3D BAG &amp; WMS &amp; BGT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6FA5D-D00B-445D-96B2-AF349741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99" y="1968499"/>
            <a:ext cx="4762500" cy="30060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7C0560-8196-4E90-81A8-C711F1EC5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0152"/>
            <a:ext cx="5029201" cy="1371599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Dynamo</a:t>
            </a:r>
          </a:p>
          <a:p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4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2501" cy="3752849"/>
          </a:xfrm>
        </p:spPr>
        <p:txBody>
          <a:bodyPr/>
          <a:lstStyle/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Geocoding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Raster/Vector	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WMS: 			Web Map Service(Raster)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WMTS/TMS: 		Web Map Tile Service(Raster)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WFS:			Web Feature Service(Vector)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ARCGIS REST API	Raster/</a:t>
            </a:r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ArcGIS API</a:t>
            </a:r>
          </a:p>
          <a:p>
            <a:pPr marL="514338" indent="-514338">
              <a:buFont typeface="+mj-lt"/>
              <a:buAutoNum type="arabicPeriod"/>
            </a:pP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BAG:			(Buildings in The Netherlands)</a:t>
            </a:r>
          </a:p>
        </p:txBody>
      </p:sp>
    </p:spTree>
    <p:extLst>
      <p:ext uri="{BB962C8B-B14F-4D97-AF65-F5344CB8AC3E}">
        <p14:creationId xmlns:p14="http://schemas.microsoft.com/office/powerpoint/2010/main" val="122370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469"/>
            <a:ext cx="8209280" cy="742156"/>
          </a:xfrm>
        </p:spPr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To write down: Dynamo Packages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7E9CE1-2BA2-4048-8E4D-ABB33124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1" y="952499"/>
            <a:ext cx="7124700" cy="4333875"/>
          </a:xfrm>
        </p:spPr>
        <p:txBody>
          <a:bodyPr/>
          <a:lstStyle/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Dynamo Packages</a:t>
            </a:r>
          </a:p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ELK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	for converting Open 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Streetmap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0" indent="0">
              <a:buNone/>
            </a:pPr>
            <a:r>
              <a:rPr lang="en-AU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MeshToolkit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for loading meshes </a:t>
            </a:r>
          </a:p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Spring Nodes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convert 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ToolkitMesh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 to Mesh</a:t>
            </a:r>
          </a:p>
          <a:p>
            <a:pPr marL="0" indent="0">
              <a:buNone/>
            </a:pPr>
            <a:r>
              <a:rPr lang="en-AU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DynamoGIS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importing Shape Files</a:t>
            </a:r>
          </a:p>
          <a:p>
            <a:pPr marL="0" indent="0">
              <a:buNone/>
            </a:pPr>
            <a:r>
              <a:rPr lang="en-AU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DynaMaps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load OSM data(new!) </a:t>
            </a:r>
          </a:p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GIS2BIM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for WMS/WFS/WMTS/TMS requests and 			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geoservices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Revit </a:t>
            </a:r>
            <a:r>
              <a:rPr lang="en-AU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addin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Mesh Import from OBJ files</a:t>
            </a:r>
          </a:p>
          <a:p>
            <a:pPr marL="0" indent="0">
              <a:buNone/>
            </a:pP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Opensource software</a:t>
            </a:r>
          </a:p>
          <a:p>
            <a:pPr marL="0" indent="0">
              <a:buNone/>
            </a:pP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LASzip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:			Quickly crop, transform 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pointclouds</a:t>
            </a: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Cloudcompare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Meshlab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	Surface Reconstruction </a:t>
            </a:r>
            <a:r>
              <a:rPr lang="en-AU" sz="1700" dirty="0" err="1">
                <a:latin typeface="Arial" panose="020B0604020202020204" pitchFamily="34" charset="0"/>
                <a:cs typeface="Arial" panose="020B0604020202020204" pitchFamily="34" charset="0"/>
              </a:rPr>
              <a:t>Algoritmns</a:t>
            </a: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2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GIS=Data, Other sources</a:t>
            </a:r>
            <a:endParaRPr lang="en-AU" sz="3200" dirty="0">
              <a:solidFill>
                <a:srgbClr val="ED1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F21205-289D-4DD7-939F-A414C9BE6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0150"/>
            <a:ext cx="7124700" cy="3524251"/>
          </a:xfrm>
        </p:spPr>
        <p:txBody>
          <a:bodyPr/>
          <a:lstStyle/>
          <a:p>
            <a:pPr marL="0" indent="0">
              <a:buNone/>
            </a:pP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A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PDOK</a:t>
            </a: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https://www.pdok.nl/datasets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AU" sz="1500" dirty="0" err="1">
                <a:latin typeface="Arial" panose="020B0604020202020204" pitchFamily="34" charset="0"/>
                <a:cs typeface="Arial" panose="020B0604020202020204" pitchFamily="34" charset="0"/>
              </a:rPr>
              <a:t>Nationaal</a:t>
            </a: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500" dirty="0" err="1">
                <a:latin typeface="Arial" panose="020B0604020202020204" pitchFamily="34" charset="0"/>
                <a:cs typeface="Arial" panose="020B0604020202020204" pitchFamily="34" charset="0"/>
              </a:rPr>
              <a:t>Georegister</a:t>
            </a: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www.nationaalgeoregister.nl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INSPIRE Data Europe</a:t>
            </a: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http://inspire-geoportal.ec.europa.eu/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Open Street Maps:		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http://www.openstreetmap.org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endParaRPr lang="en-AU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Forum			</a:t>
            </a:r>
            <a:r>
              <a:rPr 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https://geoforum.nl</a:t>
            </a:r>
            <a:r>
              <a:rPr 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More Information</a:t>
            </a:r>
          </a:p>
          <a:p>
            <a:pPr marL="0" indent="0">
              <a:buNone/>
            </a:pP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Gentle introduction to GIS: 	</a:t>
            </a: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QGIS-site	</a:t>
            </a:r>
            <a:endParaRPr lang="en-A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BILT Europe Presentation: 	</a:t>
            </a:r>
            <a:r>
              <a:rPr lang="en-AU" sz="1500" dirty="0" err="1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Github</a:t>
            </a:r>
            <a:endParaRPr lang="en-A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</a:rPr>
              <a:t>Wiki GIS2BIM:		</a:t>
            </a:r>
            <a:r>
              <a:rPr lang="en-AU" sz="15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GIS2BIM</a:t>
            </a:r>
            <a:endParaRPr lang="en-A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3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AU" sz="3200" dirty="0">
              <a:solidFill>
                <a:srgbClr val="ED1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F21205-289D-4DD7-939F-A414C9BE6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0149"/>
            <a:ext cx="7124700" cy="3257551"/>
          </a:xfrm>
        </p:spPr>
        <p:txBody>
          <a:bodyPr/>
          <a:lstStyle/>
          <a:p>
            <a:pPr marL="0" indent="0">
              <a:buNone/>
            </a:pPr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Find me at:</a:t>
            </a:r>
          </a:p>
          <a:p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https://revitstructure.blogspot.com</a:t>
            </a: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www.3bmlabs.nl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www.3bm.co.nl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www.domera.nl</a:t>
            </a:r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Download presentation and datafiles from:</a:t>
            </a:r>
          </a:p>
          <a:p>
            <a:pPr marL="0" indent="0">
              <a:buNone/>
            </a:pP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https://github.com/DutchSailor/blog/tree/master/Bouwtechniek%20%26%20Revit/2019-06%20AHN%20Geotiff%20BAG%203D%20%26%20Locatieanalyse</a:t>
            </a:r>
            <a:r>
              <a:rPr lang="en-AU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28100-B180-4EF2-8D96-C3A1C4D1A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700" y="1302057"/>
            <a:ext cx="1578528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3BM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66" y="1287458"/>
            <a:ext cx="7863351" cy="1513104"/>
          </a:xfrm>
        </p:spPr>
        <p:txBody>
          <a:bodyPr/>
          <a:lstStyle/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 engineers since 2009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www.3bm.co.nl</a:t>
            </a:r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Structural-, Wood Framing, Façade and Prefab Engineering, Monuments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079EB-AAB1-40E2-AF32-D6CB5F39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63" y="2754644"/>
            <a:ext cx="2297944" cy="1165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15FB6-BF4D-432D-95B6-D0CE17FE1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711" y="2754645"/>
            <a:ext cx="1630680" cy="1167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341C80-4A99-4198-A050-C500AE5CD5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08" y="2833661"/>
            <a:ext cx="1451611" cy="1088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4F0F8-D28F-433D-8D70-A4F4646EA0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77" y="2937141"/>
            <a:ext cx="1290320" cy="967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4AEE6F-1C19-4774-BDBE-BC53885FC6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3" y="3957159"/>
            <a:ext cx="1576495" cy="886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AF8A92-DD46-4E6F-953B-E677735EB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66" y="3922371"/>
            <a:ext cx="1240791" cy="9305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089BE1-FE69-4C3D-93F8-5B54843051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33" y="3951208"/>
            <a:ext cx="1406024" cy="898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46C639-C10B-4635-88ED-0D566EEE4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8400" y="4289271"/>
            <a:ext cx="1000699" cy="5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6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3BM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66" y="1282114"/>
            <a:ext cx="7646895" cy="1518448"/>
          </a:xfrm>
        </p:spPr>
        <p:txBody>
          <a:bodyPr/>
          <a:lstStyle/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Fabrication/Drawing Automation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Development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BIM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</a:p>
          <a:p>
            <a:pPr lvl="1"/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 Consultancy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7A900-F2D5-4B3F-8B87-95F849DC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01" y="868143"/>
            <a:ext cx="3120547" cy="2274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C794A-FDA4-4078-B0AE-844A0963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3219833"/>
            <a:ext cx="2279185" cy="1602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F79C2-87CF-4CBD-9425-5571C716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499" y="3330533"/>
            <a:ext cx="1921192" cy="149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CEEED-ABCD-479E-AD84-EAE8E25FA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070" y="3485090"/>
            <a:ext cx="1801791" cy="140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3590A-284B-4BC1-9157-BAEEB9FE0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843" y="2053972"/>
            <a:ext cx="1693775" cy="1088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A7E27-060B-424E-AAEC-B08B778F56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8859" y="3388886"/>
            <a:ext cx="1343079" cy="7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2501" cy="2286000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GIS/</a:t>
            </a:r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Rasterdata</a:t>
            </a:r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find relevant data for The Netherlands?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load this data into Dynamo?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combine vector and </a:t>
            </a:r>
            <a:r>
              <a:rPr lang="en-AU" sz="2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rasterdata</a:t>
            </a:r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7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730" y="932103"/>
            <a:ext cx="1602335" cy="423343"/>
          </a:xfrm>
        </p:spPr>
        <p:txBody>
          <a:bodyPr/>
          <a:lstStyle/>
          <a:p>
            <a:pPr marL="0" indent="0">
              <a:buNone/>
            </a:pPr>
            <a:r>
              <a:rPr lang="en-AU" sz="1700" b="1" dirty="0">
                <a:latin typeface="Arial" panose="020B0604020202020204" pitchFamily="34" charset="0"/>
                <a:cs typeface="Arial" panose="020B0604020202020204" pitchFamily="34" charset="0"/>
              </a:rPr>
              <a:t>1. Intro GIS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46535-627E-4B03-944A-EE94DC376BA2}"/>
              </a:ext>
            </a:extLst>
          </p:cNvPr>
          <p:cNvSpPr txBox="1">
            <a:spLocks/>
          </p:cNvSpPr>
          <p:nvPr/>
        </p:nvSpPr>
        <p:spPr>
          <a:xfrm>
            <a:off x="457201" y="2297706"/>
            <a:ext cx="1897380" cy="1199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AU" sz="17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AU" sz="1700" b="1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Rasterdata</a:t>
            </a:r>
            <a:endParaRPr lang="en-AU" sz="17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Analysis using Dynamo</a:t>
            </a:r>
            <a:endParaRPr lang="en-AU" sz="17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17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F2818F-E3F8-4005-8630-CCA77B17A6FE}"/>
              </a:ext>
            </a:extLst>
          </p:cNvPr>
          <p:cNvSpPr txBox="1">
            <a:spLocks/>
          </p:cNvSpPr>
          <p:nvPr/>
        </p:nvSpPr>
        <p:spPr>
          <a:xfrm>
            <a:off x="6375164" y="2897643"/>
            <a:ext cx="2311637" cy="9716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AU" sz="17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1700" b="1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endParaRPr lang="en-AU" sz="17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Vectordata</a:t>
            </a:r>
            <a:r>
              <a:rPr lang="en-AU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3D BAG, AHN3, BGT </a:t>
            </a:r>
          </a:p>
          <a:p>
            <a:pPr marL="0" indent="0">
              <a:buNone/>
            </a:pPr>
            <a:endParaRPr lang="en-AU" sz="17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DF79F7-DED8-49A0-B525-960E8FB5BADA}"/>
              </a:ext>
            </a:extLst>
          </p:cNvPr>
          <p:cNvSpPr txBox="1">
            <a:spLocks/>
          </p:cNvSpPr>
          <p:nvPr/>
        </p:nvSpPr>
        <p:spPr>
          <a:xfrm>
            <a:off x="3471730" y="3869272"/>
            <a:ext cx="2119447" cy="12077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AU" sz="17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Conclusion &amp; more information </a:t>
            </a:r>
          </a:p>
          <a:p>
            <a:pPr marL="0" indent="0">
              <a:buNone/>
            </a:pPr>
            <a:r>
              <a:rPr lang="en-AU" sz="17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3ABCF-9CCC-4954-AA2D-192D9201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22" y="1417718"/>
            <a:ext cx="733751" cy="4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057C0-B5BE-4872-8A07-1CD01EF4F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627" y="1417719"/>
            <a:ext cx="656103" cy="480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6DEA8-0E0E-4D17-811F-31BA0D74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56" y="1415575"/>
            <a:ext cx="978549" cy="463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AD816-1FB3-45CC-BEBA-58A2779D5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63" y="4059092"/>
            <a:ext cx="1527044" cy="7421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926795-F754-4DE4-859E-92102D796863}"/>
              </a:ext>
            </a:extLst>
          </p:cNvPr>
          <p:cNvSpPr txBox="1">
            <a:spLocks/>
          </p:cNvSpPr>
          <p:nvPr/>
        </p:nvSpPr>
        <p:spPr>
          <a:xfrm>
            <a:off x="609601" y="473869"/>
            <a:ext cx="7646895" cy="7421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AU" sz="3200" kern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 of this presentation</a:t>
            </a:r>
            <a:endParaRPr lang="en-AU" sz="3200" kern="0" dirty="0">
              <a:solidFill>
                <a:srgbClr val="ED1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69BF80-BDAD-46F2-94C4-56A5C7C9A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55" y="3336105"/>
            <a:ext cx="1588911" cy="12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4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 GIS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621B-3067-429B-A0D1-6A48F176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1" y="877941"/>
            <a:ext cx="1591049" cy="13657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90540F-E5E7-4902-B61B-4CFEE91C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84" y="2371107"/>
            <a:ext cx="1659205" cy="462867"/>
          </a:xfrm>
        </p:spPr>
        <p:txBody>
          <a:bodyPr/>
          <a:lstStyle/>
          <a:p>
            <a:pPr marL="457189" lvl="1" indent="0">
              <a:buNone/>
            </a:pPr>
            <a:r>
              <a:rPr lang="en-AU"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0D5E-3B7F-4DE5-BB85-58B7C0210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420" y="912891"/>
            <a:ext cx="1866181" cy="1365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236991-FA1E-4AC0-9348-05939950D31A}"/>
              </a:ext>
            </a:extLst>
          </p:cNvPr>
          <p:cNvSpPr txBox="1">
            <a:spLocks/>
          </p:cNvSpPr>
          <p:nvPr/>
        </p:nvSpPr>
        <p:spPr>
          <a:xfrm>
            <a:off x="3118537" y="2348143"/>
            <a:ext cx="2063065" cy="4628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189" lvl="1" indent="0">
              <a:buNone/>
            </a:pPr>
            <a:r>
              <a:rPr lang="en-AU" sz="200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3F1A5-8C99-463B-A308-025296269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34" y="920178"/>
            <a:ext cx="2842255" cy="1359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FA69BB-6402-49C9-B900-A89F6992E1BA}"/>
              </a:ext>
            </a:extLst>
          </p:cNvPr>
          <p:cNvSpPr txBox="1">
            <a:spLocks/>
          </p:cNvSpPr>
          <p:nvPr/>
        </p:nvSpPr>
        <p:spPr>
          <a:xfrm>
            <a:off x="5917035" y="2371107"/>
            <a:ext cx="2624021" cy="4628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189" lvl="1" indent="0">
              <a:buNone/>
            </a:pPr>
            <a:r>
              <a:rPr lang="en-AU" sz="200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FDB79-1F15-4E33-AD73-46ABEA584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053" y="2989693"/>
            <a:ext cx="1466851" cy="13063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0DD076-9950-48B5-8240-98B7651F063D}"/>
              </a:ext>
            </a:extLst>
          </p:cNvPr>
          <p:cNvSpPr txBox="1">
            <a:spLocks/>
          </p:cNvSpPr>
          <p:nvPr/>
        </p:nvSpPr>
        <p:spPr>
          <a:xfrm>
            <a:off x="281940" y="4558395"/>
            <a:ext cx="4668440" cy="4628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189" lvl="1" indent="0">
              <a:buNone/>
            </a:pPr>
            <a:r>
              <a:rPr lang="en-AU" sz="200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Reference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AFD35-0FBB-4EAC-9D6C-F8D09C230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600" y="3088753"/>
            <a:ext cx="1470869" cy="14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AU" sz="3200" dirty="0" err="1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Rasterdata</a:t>
            </a:r>
            <a:endParaRPr lang="en-AU" sz="3200" dirty="0">
              <a:solidFill>
                <a:srgbClr val="ED1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2501" cy="2813051"/>
          </a:xfrm>
        </p:spPr>
        <p:txBody>
          <a:bodyPr/>
          <a:lstStyle/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Geocoding/CRS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Map Service(WMS)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Map Tile Service(WMTS)</a:t>
            </a:r>
          </a:p>
          <a:p>
            <a:r>
              <a:rPr lang="en-AU" sz="2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Dynamo </a:t>
            </a:r>
          </a:p>
          <a:p>
            <a:endParaRPr lang="en-AU" sz="26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7EFB2-B3ED-4423-B4EC-F9537F9F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43" y="321469"/>
            <a:ext cx="2612811" cy="2348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7A475-0874-4CBD-8B3E-75AB244A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44" y="3098863"/>
            <a:ext cx="4866467" cy="19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0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Web Map Service(WMS)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73542"/>
            <a:ext cx="8305799" cy="240633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http://geodata.nationaalgeoregister.nl/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luchtfoto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/rgb/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&amp;request=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GetMap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&amp;VERSION=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1.3.0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&amp;STYLES=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&amp;layers=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2018_ortho25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&amp;bbox=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104783,425257,104933,425407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&amp;width=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&amp;height=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&amp;format=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image/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&amp;crs=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EPSG:28992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2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3536CD-A06F-4BAC-89A7-157FB479BCCA}"/>
              </a:ext>
            </a:extLst>
          </p:cNvPr>
          <p:cNvSpPr txBox="1">
            <a:spLocks/>
          </p:cNvSpPr>
          <p:nvPr/>
        </p:nvSpPr>
        <p:spPr>
          <a:xfrm>
            <a:off x="457202" y="1063626"/>
            <a:ext cx="2449829" cy="5513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AU" sz="1800" kern="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Request&amp;Response</a:t>
            </a:r>
            <a:endParaRPr lang="en-AU" sz="180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180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D0069-A943-426B-B412-AD15C0F0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3" y="1219201"/>
            <a:ext cx="303471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ED1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Location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46E6A7-3F35-4CB1-95E0-5FEDD01F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43" y="1063627"/>
            <a:ext cx="4951344" cy="612775"/>
          </a:xfrm>
        </p:spPr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a lot of WMS, WFS, WMTS services together to create a location analysis report inside Revit 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-OPEN IN REVIT-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09FB7-6868-4BFE-97BF-A9E2ABC3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2" y="3385751"/>
            <a:ext cx="2625971" cy="1574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D6E5-A273-41C8-A9B3-F5CFCA2C2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39" y="3385751"/>
            <a:ext cx="2641732" cy="157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82FC1-2D19-4B97-BFF3-E45D7F30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239" y="1654013"/>
            <a:ext cx="2641732" cy="1572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8EC11-132D-47BA-826D-CBC1363E8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227" y="3384201"/>
            <a:ext cx="1994735" cy="1575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FD0F9-8DDC-44C6-9E3F-92DD167C9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227" y="1651265"/>
            <a:ext cx="2625104" cy="15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8218"/>
      </p:ext>
    </p:extLst>
  </p:cSld>
  <p:clrMapOvr>
    <a:masterClrMapping/>
  </p:clrMapOvr>
</p:sld>
</file>

<file path=ppt/theme/theme1.xml><?xml version="1.0" encoding="utf-8"?>
<a:theme xmlns:a="http://schemas.openxmlformats.org/drawingml/2006/main" name="1 - Title">
  <a:themeElements>
    <a:clrScheme name="Custom 1">
      <a:dk1>
        <a:srgbClr val="4D4D4D"/>
      </a:dk1>
      <a:lt1>
        <a:srgbClr val="DADADA"/>
      </a:lt1>
      <a:dk2>
        <a:srgbClr val="4D4D4D"/>
      </a:dk2>
      <a:lt2>
        <a:srgbClr val="DADADA"/>
      </a:lt2>
      <a:accent1>
        <a:srgbClr val="78BE20"/>
      </a:accent1>
      <a:accent2>
        <a:srgbClr val="007F00"/>
      </a:accent2>
      <a:accent3>
        <a:srgbClr val="60991A"/>
      </a:accent3>
      <a:accent4>
        <a:srgbClr val="4D4D4D"/>
      </a:accent4>
      <a:accent5>
        <a:srgbClr val="DADADA"/>
      </a:accent5>
      <a:accent6>
        <a:srgbClr val="4D4D4D"/>
      </a:accent6>
      <a:hlink>
        <a:srgbClr val="0070C0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 - Body">
  <a:themeElements>
    <a:clrScheme name="Custom 1">
      <a:dk1>
        <a:srgbClr val="4D4D4D"/>
      </a:dk1>
      <a:lt1>
        <a:srgbClr val="DADADA"/>
      </a:lt1>
      <a:dk2>
        <a:srgbClr val="4D4D4D"/>
      </a:dk2>
      <a:lt2>
        <a:srgbClr val="DADADA"/>
      </a:lt2>
      <a:accent1>
        <a:srgbClr val="78BE20"/>
      </a:accent1>
      <a:accent2>
        <a:srgbClr val="007F00"/>
      </a:accent2>
      <a:accent3>
        <a:srgbClr val="60991A"/>
      </a:accent3>
      <a:accent4>
        <a:srgbClr val="FFFFFF"/>
      </a:accent4>
      <a:accent5>
        <a:srgbClr val="C0D8CC"/>
      </a:accent5>
      <a:accent6>
        <a:srgbClr val="FFFFFF"/>
      </a:accent6>
      <a:hlink>
        <a:srgbClr val="0070C0"/>
      </a:hlink>
      <a:folHlink>
        <a:srgbClr val="FFC00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 - End">
  <a:themeElements>
    <a:clrScheme name="RTC2014EU">
      <a:dk1>
        <a:srgbClr val="002B69"/>
      </a:dk1>
      <a:lt1>
        <a:srgbClr val="FFFFFF"/>
      </a:lt1>
      <a:dk2>
        <a:srgbClr val="007DB6"/>
      </a:dk2>
      <a:lt2>
        <a:srgbClr val="BFECFB"/>
      </a:lt2>
      <a:accent1>
        <a:srgbClr val="94DFF9"/>
      </a:accent1>
      <a:accent2>
        <a:srgbClr val="5FCDF5"/>
      </a:accent2>
      <a:accent3>
        <a:srgbClr val="2FBEF2"/>
      </a:accent3>
      <a:accent4>
        <a:srgbClr val="DADADA"/>
      </a:accent4>
      <a:accent5>
        <a:srgbClr val="C0D8CC"/>
      </a:accent5>
      <a:accent6>
        <a:srgbClr val="046535"/>
      </a:accent6>
      <a:hlink>
        <a:srgbClr val="66CCFF"/>
      </a:hlink>
      <a:folHlink>
        <a:srgbClr val="FFC00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ctr" eaLnBrk="1" hangingPunct="1">
          <a:defRPr sz="3600" b="0" i="0" dirty="0" smtClean="0">
            <a:solidFill>
              <a:srgbClr val="003366"/>
            </a:solidFill>
            <a:latin typeface="Calibri" panose="020F0502020204030204" pitchFamily="34" charset="0"/>
          </a:defRPr>
        </a:defPPr>
      </a:lstStyle>
    </a:tx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1174</TotalTime>
  <Words>719</Words>
  <Application>Microsoft Office PowerPoint</Application>
  <PresentationFormat>On-screen Show (16:9)</PresentationFormat>
  <Paragraphs>159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1 - Title</vt:lpstr>
      <vt:lpstr>2 - Body</vt:lpstr>
      <vt:lpstr>3 - End</vt:lpstr>
      <vt:lpstr>PowerPoint Presentation</vt:lpstr>
      <vt:lpstr>About 3BM</vt:lpstr>
      <vt:lpstr>About 3BM Labs</vt:lpstr>
      <vt:lpstr>To learn</vt:lpstr>
      <vt:lpstr>PowerPoint Presentation</vt:lpstr>
      <vt:lpstr>1. Intro GIS</vt:lpstr>
      <vt:lpstr>2. Rasterdata</vt:lpstr>
      <vt:lpstr>2. Web Map Service(WMS)</vt:lpstr>
      <vt:lpstr>2. Location Analysis</vt:lpstr>
      <vt:lpstr>2. Other applications ;-)</vt:lpstr>
      <vt:lpstr>3. Vectordata: AHN3 WCS GEOTIFF</vt:lpstr>
      <vt:lpstr>3. Vectordata: 3D BAG </vt:lpstr>
      <vt:lpstr>3. Vectordata: BGT</vt:lpstr>
      <vt:lpstr>3. Combine AHN3 &amp; 3D BAG &amp; WMS &amp; BGT</vt:lpstr>
      <vt:lpstr>4. To remember</vt:lpstr>
      <vt:lpstr>4. To write down: Dynamo Packages</vt:lpstr>
      <vt:lpstr>4. GIS=Data, Other sources</vt:lpstr>
      <vt:lpstr>Questions?</vt:lpstr>
    </vt:vector>
  </TitlesOfParts>
  <Company>RTC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RTC</dc:creator>
  <cp:lastModifiedBy>Maarten Vroegindeweij</cp:lastModifiedBy>
  <cp:revision>412</cp:revision>
  <cp:lastPrinted>2014-08-06T01:34:44Z</cp:lastPrinted>
  <dcterms:created xsi:type="dcterms:W3CDTF">2007-08-03T05:24:43Z</dcterms:created>
  <dcterms:modified xsi:type="dcterms:W3CDTF">2019-06-17T20:52:26Z</dcterms:modified>
</cp:coreProperties>
</file>